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CA39E-BFF6-4AB9-A3A6-6397A8334300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0D083-99B7-43F1-BB1D-0D335F43F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C0B6B98E-2721-4DF6-8EE6-7E417CB7580A}" type="slidenum">
              <a:rPr lang="en-GB" altLang="en-US" sz="1200" b="0">
                <a:solidFill>
                  <a:prstClr val="black"/>
                </a:solidFill>
                <a:latin typeface="Arial" pitchFamily="34" charset="0"/>
              </a:rPr>
              <a:pPr/>
              <a:t>17</a:t>
            </a:fld>
            <a:endParaRPr lang="en-GB" altLang="en-US" sz="1200" b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9E33-8C35-49B0-A646-34D039B7294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46434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15423-BE40-4B33-9040-5F62AB587DF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8848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200B1-AE1A-49F3-A200-C1D76F49D64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383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E28F5-22D2-4C74-90AC-5477E6C8F9B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6522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3BE90-A469-49EF-BFA0-40C4879C10B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706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3EE41-929C-4FC9-84F8-455126D527F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1390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38F92-FFE1-455F-BE07-943FFADC6205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8217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21426-F4BA-40AB-8C0D-C64817DF3FB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725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1DA84-312F-4883-80E6-9C36C6ABC4B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4754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389E3-3423-4D3C-90A1-99B104D1E52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7956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9BC8A-8753-4A5D-8890-F70921727B9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3337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b="1">
              <a:solidFill>
                <a:srgbClr val="000000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b="1">
              <a:solidFill>
                <a:srgbClr val="000000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958317C-58AB-41C5-B6DE-7EFD3543C20D}" type="slidenum">
              <a:rPr lang="en-GB" altLang="en-US" b="1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1" y="6021388"/>
            <a:ext cx="9144001" cy="836612"/>
          </a:xfrm>
          <a:prstGeom prst="rect">
            <a:avLst/>
          </a:prstGeom>
          <a:solidFill>
            <a:srgbClr val="2F75CC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 userDrawn="1"/>
        </p:nvSpPr>
        <p:spPr bwMode="auto">
          <a:xfrm>
            <a:off x="684213" y="6237288"/>
            <a:ext cx="15113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400" b="1">
                <a:solidFill>
                  <a:srgbClr val="FFFFFF"/>
                </a:solidFill>
                <a:latin typeface="BlissRegular" charset="0"/>
              </a:rPr>
              <a:t>STROUD</a:t>
            </a:r>
            <a:endParaRPr lang="en-US" sz="2400" b="1">
              <a:solidFill>
                <a:srgbClr val="FFFFFF"/>
              </a:solidFill>
              <a:latin typeface="BlissRegular" charset="0"/>
            </a:endParaRPr>
          </a:p>
        </p:txBody>
      </p:sp>
      <p:pic>
        <p:nvPicPr>
          <p:cNvPr id="1033" name="Picture 7" descr="Symbol (above 20mm) whit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65850"/>
            <a:ext cx="665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2349500" y="6223000"/>
            <a:ext cx="528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000" b="1" dirty="0">
                <a:solidFill>
                  <a:srgbClr val="FFFFFF"/>
                </a:solidFill>
                <a:latin typeface="Times New Roman" charset="0"/>
              </a:rPr>
              <a:t>Worked examples and exercises are in the text</a:t>
            </a:r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305300" y="476250"/>
            <a:ext cx="4443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000" b="1" dirty="0">
                <a:solidFill>
                  <a:srgbClr val="000000"/>
                </a:solidFill>
              </a:rPr>
              <a:t>Programme 24:  </a:t>
            </a:r>
            <a:r>
              <a:rPr lang="en-GB" sz="2000" b="1" dirty="0">
                <a:solidFill>
                  <a:srgbClr val="61863A"/>
                </a:solidFill>
              </a:rPr>
              <a:t>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102478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Relationship Id="rId9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5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3200" b="1" dirty="0"/>
              <a:t>Triple integrals</a:t>
            </a:r>
          </a:p>
        </p:txBody>
      </p:sp>
      <p:sp>
        <p:nvSpPr>
          <p:cNvPr id="727047" name="Text Box 7"/>
          <p:cNvSpPr txBox="1">
            <a:spLocks noChangeArrowheads="1"/>
          </p:cNvSpPr>
          <p:nvPr/>
        </p:nvSpPr>
        <p:spPr bwMode="auto">
          <a:xfrm>
            <a:off x="1066800" y="2336800"/>
            <a:ext cx="704215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The expression: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is called a </a:t>
            </a:r>
            <a:r>
              <a:rPr lang="en-GB" i="1" dirty="0">
                <a:solidFill>
                  <a:srgbClr val="000000"/>
                </a:solidFill>
                <a:latin typeface="Times New Roman" charset="0"/>
              </a:rPr>
              <a:t>triple integral</a:t>
            </a:r>
            <a:r>
              <a:rPr lang="en-GB" dirty="0">
                <a:solidFill>
                  <a:srgbClr val="000000"/>
                </a:solidFill>
                <a:latin typeface="Times New Roman" charset="0"/>
              </a:rPr>
              <a:t> and is evaluated by starting with the innermost integral and working outwards.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i="1" dirty="0">
                <a:solidFill>
                  <a:srgbClr val="000000"/>
                </a:solidFill>
                <a:latin typeface="Times New Roman" charset="0"/>
              </a:rPr>
              <a:t>If the six limits on the integral are all constant the order in which the integrations are performed does not matter</a:t>
            </a:r>
            <a:r>
              <a:rPr lang="en-GB" dirty="0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latin typeface="Times New Roman" charset="0"/>
              </a:rPr>
              <a:t>If the limits on the integrals involve some of the variables then the order in which the integrations are performed is crucial.</a:t>
            </a:r>
          </a:p>
        </p:txBody>
      </p:sp>
      <p:graphicFrame>
        <p:nvGraphicFramePr>
          <p:cNvPr id="30723" name="Object 8"/>
          <p:cNvGraphicFramePr>
            <a:graphicFrameLocks noChangeAspect="1"/>
          </p:cNvGraphicFramePr>
          <p:nvPr/>
        </p:nvGraphicFramePr>
        <p:xfrm>
          <a:off x="2882900" y="2801938"/>
          <a:ext cx="28924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768600" imgH="495300" progId="Equation.DSMT4">
                  <p:embed/>
                </p:oleObj>
              </mc:Choice>
              <mc:Fallback>
                <p:oleObj name="Equation" r:id="rId3" imgW="2768600" imgH="495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801938"/>
                        <a:ext cx="28924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87753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12710881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11211813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9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  <a:cs typeface="ＭＳ Ｐゴシック" charset="0"/>
              </a:rPr>
              <a:t>Determination of areas by multiple integrals</a:t>
            </a:r>
          </a:p>
        </p:txBody>
      </p:sp>
      <p:sp>
        <p:nvSpPr>
          <p:cNvPr id="733191" name="Text Box 7"/>
          <p:cNvSpPr txBox="1">
            <a:spLocks noChangeArrowheads="1"/>
          </p:cNvSpPr>
          <p:nvPr/>
        </p:nvSpPr>
        <p:spPr bwMode="auto">
          <a:xfrm>
            <a:off x="1066800" y="2336800"/>
            <a:ext cx="7318375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800" b="0">
                <a:solidFill>
                  <a:srgbClr val="000000"/>
                </a:solidFill>
              </a:rPr>
              <a:t>To find the area of the polar curve </a:t>
            </a:r>
            <a:r>
              <a:rPr lang="en-GB" altLang="en-US" sz="1800" b="0" i="1">
                <a:solidFill>
                  <a:srgbClr val="000000"/>
                </a:solidFill>
              </a:rPr>
              <a:t>r</a:t>
            </a:r>
            <a:r>
              <a:rPr lang="en-GB" altLang="en-US" sz="1800" b="0">
                <a:solidFill>
                  <a:srgbClr val="000000"/>
                </a:solidFill>
              </a:rPr>
              <a:t> = </a:t>
            </a:r>
            <a:r>
              <a:rPr lang="en-GB" altLang="en-US" sz="1800" b="0" i="1">
                <a:solidFill>
                  <a:srgbClr val="000000"/>
                </a:solidFill>
              </a:rPr>
              <a:t>f</a:t>
            </a:r>
            <a:r>
              <a:rPr lang="en-GB" altLang="en-US" sz="1800" b="0">
                <a:solidFill>
                  <a:srgbClr val="000000"/>
                </a:solidFill>
              </a:rPr>
              <a:t> (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GB" altLang="en-US" sz="1800" b="0">
                <a:solidFill>
                  <a:srgbClr val="000000"/>
                </a:solidFill>
                <a:sym typeface="Symbol" pitchFamily="18" charset="2"/>
              </a:rPr>
              <a:t>) between the radius vectors 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GB" altLang="en-US" sz="1800" b="0">
                <a:solidFill>
                  <a:srgbClr val="000000"/>
                </a:solidFill>
                <a:sym typeface="Symbol" pitchFamily="18" charset="2"/>
              </a:rPr>
              <a:t> = 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GB" altLang="en-US" sz="1800" b="0" baseline="-25000">
                <a:solidFill>
                  <a:srgbClr val="000000"/>
                </a:solidFill>
                <a:sym typeface="Symbol" pitchFamily="18" charset="2"/>
              </a:rPr>
              <a:t>1</a:t>
            </a:r>
            <a:r>
              <a:rPr lang="en-GB" altLang="en-US" sz="1800" b="0">
                <a:solidFill>
                  <a:srgbClr val="000000"/>
                </a:solidFill>
                <a:sym typeface="Symbol" pitchFamily="18" charset="2"/>
              </a:rPr>
              <a:t> and 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GB" altLang="en-US" sz="1800" b="0">
                <a:solidFill>
                  <a:srgbClr val="000000"/>
                </a:solidFill>
                <a:sym typeface="Symbol" pitchFamily="18" charset="2"/>
              </a:rPr>
              <a:t> = 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GB" altLang="en-US" sz="1800" b="0" baseline="-25000">
                <a:solidFill>
                  <a:srgbClr val="000000"/>
                </a:solidFill>
                <a:sym typeface="Symbol" pitchFamily="18" charset="2"/>
              </a:rPr>
              <a:t>2</a:t>
            </a:r>
            <a:r>
              <a:rPr lang="en-GB" altLang="en-US" sz="1800" b="0">
                <a:solidFill>
                  <a:srgbClr val="000000"/>
                </a:solidFill>
              </a:rPr>
              <a:t> it is noted that the area of an element is </a:t>
            </a:r>
            <a:r>
              <a:rPr lang="en-GB" altLang="en-US" sz="1800" b="0" i="1">
                <a:solidFill>
                  <a:srgbClr val="000000"/>
                </a:solidFill>
              </a:rPr>
              <a:t>r.</a:t>
            </a:r>
            <a:r>
              <a:rPr lang="en-GB" altLang="en-US" sz="1800" b="0" i="1">
                <a:solidFill>
                  <a:srgbClr val="000000"/>
                </a:solidFill>
                <a:sym typeface="Symbol" pitchFamily="18" charset="2"/>
              </a:rPr>
              <a:t>δr. δθ .</a:t>
            </a:r>
            <a:endParaRPr lang="en-GB" altLang="en-US" sz="1800" b="0">
              <a:solidFill>
                <a:srgbClr val="000000"/>
              </a:solidFill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b="0">
              <a:solidFill>
                <a:srgbClr val="000000"/>
              </a:solidFill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800" b="0">
                <a:solidFill>
                  <a:srgbClr val="000000"/>
                </a:solidFill>
                <a:sym typeface="Symbol" pitchFamily="18" charset="2"/>
              </a:rPr>
              <a:t>So the area in question is:</a:t>
            </a:r>
          </a:p>
        </p:txBody>
      </p:sp>
      <p:graphicFrame>
        <p:nvGraphicFramePr>
          <p:cNvPr id="41987" name="Object 8"/>
          <p:cNvGraphicFramePr>
            <a:graphicFrameLocks noChangeAspect="1"/>
          </p:cNvGraphicFramePr>
          <p:nvPr/>
        </p:nvGraphicFramePr>
        <p:xfrm>
          <a:off x="1924050" y="3425825"/>
          <a:ext cx="1698625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625600" imgH="2336800" progId="Equation.DSMT4">
                  <p:embed/>
                </p:oleObj>
              </mc:Choice>
              <mc:Fallback>
                <p:oleObj name="Equation" r:id="rId3" imgW="1625600" imgH="233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3425825"/>
                        <a:ext cx="1698625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319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8" y="3187700"/>
            <a:ext cx="43719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4705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31533247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20259566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Determination of volumes by multiple integrals</a:t>
            </a:r>
          </a:p>
        </p:txBody>
      </p:sp>
      <p:sp>
        <p:nvSpPr>
          <p:cNvPr id="735238" name="Text Box 6"/>
          <p:cNvSpPr txBox="1">
            <a:spLocks noChangeArrowheads="1"/>
          </p:cNvSpPr>
          <p:nvPr/>
        </p:nvSpPr>
        <p:spPr bwMode="auto">
          <a:xfrm>
            <a:off x="1019175" y="2336800"/>
            <a:ext cx="70421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The element of volume is: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Giving the volume </a:t>
            </a:r>
            <a:r>
              <a:rPr lang="en-GB" i="1" dirty="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GB" dirty="0">
                <a:solidFill>
                  <a:srgbClr val="000000"/>
                </a:solidFill>
                <a:latin typeface="Times New Roman" charset="0"/>
              </a:rPr>
              <a:t> as: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Times New Roman" charset="0"/>
              </a:rPr>
              <a:t>That is:</a:t>
            </a:r>
          </a:p>
        </p:txBody>
      </p:sp>
      <p:graphicFrame>
        <p:nvGraphicFramePr>
          <p:cNvPr id="45059" name="Object 7"/>
          <p:cNvGraphicFramePr>
            <a:graphicFrameLocks noChangeAspect="1"/>
          </p:cNvGraphicFramePr>
          <p:nvPr/>
        </p:nvGraphicFramePr>
        <p:xfrm>
          <a:off x="1463675" y="2847975"/>
          <a:ext cx="144621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383699" imgH="266584" progId="Equation.DSMT4">
                  <p:embed/>
                </p:oleObj>
              </mc:Choice>
              <mc:Fallback>
                <p:oleObj name="Equation" r:id="rId3" imgW="1383699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847975"/>
                        <a:ext cx="144621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8"/>
          <p:cNvGraphicFramePr>
            <a:graphicFrameLocks noChangeAspect="1"/>
          </p:cNvGraphicFramePr>
          <p:nvPr/>
        </p:nvGraphicFramePr>
        <p:xfrm>
          <a:off x="1592263" y="3646488"/>
          <a:ext cx="22701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171700" imgH="711200" progId="Equation.DSMT4">
                  <p:embed/>
                </p:oleObj>
              </mc:Choice>
              <mc:Fallback>
                <p:oleObj name="Equation" r:id="rId5" imgW="21717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2263" y="3646488"/>
                        <a:ext cx="22701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9"/>
          <p:cNvGraphicFramePr>
            <a:graphicFrameLocks noChangeAspect="1"/>
          </p:cNvGraphicFramePr>
          <p:nvPr/>
        </p:nvGraphicFramePr>
        <p:xfrm>
          <a:off x="1524000" y="4764088"/>
          <a:ext cx="21764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2082800" imgH="762000" progId="Equation.DSMT4">
                  <p:embed/>
                </p:oleObj>
              </mc:Choice>
              <mc:Fallback>
                <p:oleObj name="Equation" r:id="rId7" imgW="2082800" imgH="76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64088"/>
                        <a:ext cx="21764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5242" name="Rectangle 10"/>
          <p:cNvSpPr>
            <a:spLocks noChangeArrowheads="1"/>
          </p:cNvSpPr>
          <p:nvPr/>
        </p:nvSpPr>
        <p:spPr bwMode="auto">
          <a:xfrm>
            <a:off x="1401763" y="4687888"/>
            <a:ext cx="2395537" cy="871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charset="0"/>
            </a:endParaRPr>
          </a:p>
        </p:txBody>
      </p:sp>
      <p:pic>
        <p:nvPicPr>
          <p:cNvPr id="735244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2419350"/>
            <a:ext cx="52101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9375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3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Determination of volumes by multiple integrals</a:t>
            </a:r>
          </a:p>
        </p:txBody>
      </p:sp>
      <p:sp>
        <p:nvSpPr>
          <p:cNvPr id="744454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800">
                <a:solidFill>
                  <a:srgbClr val="000000"/>
                </a:solidFill>
              </a:rPr>
              <a:t>Example</a:t>
            </a:r>
            <a:r>
              <a:rPr lang="en-GB" altLang="en-US" sz="1800" b="0">
                <a:solidFill>
                  <a:srgbClr val="000000"/>
                </a:solidFill>
              </a:rPr>
              <a:t>: Find the volume of the solid bounded by the planes </a:t>
            </a:r>
            <a:r>
              <a:rPr lang="en-GB" altLang="en-US" sz="1800" b="0" i="1">
                <a:solidFill>
                  <a:srgbClr val="000000"/>
                </a:solidFill>
              </a:rPr>
              <a:t>z</a:t>
            </a:r>
            <a:r>
              <a:rPr lang="en-GB" altLang="en-US" sz="1800" b="0">
                <a:solidFill>
                  <a:srgbClr val="000000"/>
                </a:solidFill>
              </a:rPr>
              <a:t> = 0, </a:t>
            </a:r>
            <a:r>
              <a:rPr lang="en-GB" altLang="en-US" sz="1800" b="0" i="1">
                <a:solidFill>
                  <a:srgbClr val="000000"/>
                </a:solidFill>
              </a:rPr>
              <a:t>x</a:t>
            </a:r>
            <a:r>
              <a:rPr lang="en-GB" altLang="en-US" sz="1800" b="0">
                <a:solidFill>
                  <a:srgbClr val="000000"/>
                </a:solidFill>
              </a:rPr>
              <a:t> = 1, </a:t>
            </a:r>
            <a:r>
              <a:rPr lang="en-GB" altLang="en-US" sz="1800" b="0" i="1">
                <a:solidFill>
                  <a:srgbClr val="000000"/>
                </a:solidFill>
              </a:rPr>
              <a:t>x</a:t>
            </a:r>
            <a:r>
              <a:rPr lang="en-GB" altLang="en-US" sz="1800" b="0">
                <a:solidFill>
                  <a:srgbClr val="000000"/>
                </a:solidFill>
              </a:rPr>
              <a:t> = 2,  </a:t>
            </a:r>
            <a:r>
              <a:rPr lang="en-GB" altLang="en-US" sz="1800" b="0" i="1">
                <a:solidFill>
                  <a:srgbClr val="000000"/>
                </a:solidFill>
              </a:rPr>
              <a:t>y</a:t>
            </a:r>
            <a:r>
              <a:rPr lang="en-GB" altLang="en-US" sz="1800" b="0">
                <a:solidFill>
                  <a:srgbClr val="000000"/>
                </a:solidFill>
              </a:rPr>
              <a:t> =  </a:t>
            </a:r>
            <a:r>
              <a:rPr lang="en-GB" altLang="en-US" sz="1800" b="0">
                <a:solidFill>
                  <a:srgbClr val="000000"/>
                </a:solidFill>
                <a:cs typeface="Times New Roman" pitchFamily="18" charset="0"/>
              </a:rPr>
              <a:t>−</a:t>
            </a:r>
            <a:r>
              <a:rPr lang="en-GB" altLang="en-US" sz="1800" b="0">
                <a:solidFill>
                  <a:srgbClr val="000000"/>
                </a:solidFill>
              </a:rPr>
              <a:t>1, </a:t>
            </a:r>
            <a:r>
              <a:rPr lang="en-GB" altLang="en-US" sz="1800" b="0" i="1">
                <a:solidFill>
                  <a:srgbClr val="000000"/>
                </a:solidFill>
              </a:rPr>
              <a:t>y</a:t>
            </a:r>
            <a:r>
              <a:rPr lang="en-GB" altLang="en-US" sz="1800" b="0">
                <a:solidFill>
                  <a:srgbClr val="000000"/>
                </a:solidFill>
              </a:rPr>
              <a:t> = 1 and the surface </a:t>
            </a:r>
            <a:r>
              <a:rPr lang="en-GB" altLang="en-US" sz="1800" b="0" i="1">
                <a:solidFill>
                  <a:srgbClr val="000000"/>
                </a:solidFill>
              </a:rPr>
              <a:t>z</a:t>
            </a:r>
            <a:r>
              <a:rPr lang="en-GB" altLang="en-US" sz="1800" b="0">
                <a:solidFill>
                  <a:srgbClr val="000000"/>
                </a:solidFill>
              </a:rPr>
              <a:t> = </a:t>
            </a:r>
            <a:r>
              <a:rPr lang="en-GB" altLang="en-US" sz="1800" b="0" i="1">
                <a:solidFill>
                  <a:srgbClr val="000000"/>
                </a:solidFill>
              </a:rPr>
              <a:t>x</a:t>
            </a:r>
            <a:r>
              <a:rPr lang="en-GB" altLang="en-US" sz="1800" b="0" baseline="30000">
                <a:solidFill>
                  <a:srgbClr val="000000"/>
                </a:solidFill>
              </a:rPr>
              <a:t>2</a:t>
            </a:r>
            <a:r>
              <a:rPr lang="en-GB" altLang="en-US" sz="1800" b="0">
                <a:solidFill>
                  <a:srgbClr val="000000"/>
                </a:solidFill>
              </a:rPr>
              <a:t> + </a:t>
            </a:r>
            <a:r>
              <a:rPr lang="en-GB" altLang="en-US" sz="1800" b="0" i="1">
                <a:solidFill>
                  <a:srgbClr val="000000"/>
                </a:solidFill>
              </a:rPr>
              <a:t>y</a:t>
            </a:r>
            <a:r>
              <a:rPr lang="en-GB" altLang="en-US" sz="1800" b="0" baseline="30000">
                <a:solidFill>
                  <a:srgbClr val="000000"/>
                </a:solidFill>
              </a:rPr>
              <a:t>2.</a:t>
            </a:r>
            <a:endParaRPr lang="en-GB" altLang="en-US" sz="1800" b="0">
              <a:solidFill>
                <a:srgbClr val="000000"/>
              </a:solidFill>
            </a:endParaRPr>
          </a:p>
        </p:txBody>
      </p:sp>
      <p:graphicFrame>
        <p:nvGraphicFramePr>
          <p:cNvPr id="46083" name="Object 9"/>
          <p:cNvGraphicFramePr>
            <a:graphicFrameLocks noChangeAspect="1"/>
          </p:cNvGraphicFramePr>
          <p:nvPr/>
        </p:nvGraphicFramePr>
        <p:xfrm>
          <a:off x="2324100" y="3375025"/>
          <a:ext cx="4289425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4102100" imgH="2146300" progId="Equation.DSMT4">
                  <p:embed/>
                </p:oleObj>
              </mc:Choice>
              <mc:Fallback>
                <p:oleObj name="Equation" r:id="rId3" imgW="4102100" imgH="214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375025"/>
                        <a:ext cx="4289425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1345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493713" y="879475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Learning outcomes</a:t>
            </a: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430213" y="1676400"/>
            <a:ext cx="8366125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Determine the area of a rectangle using a double integral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None/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Evaluate double integrals over general areas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None/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Evaluate triple integrals over general volumes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Apply double integrals to find areas and second moments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 typeface="Wingdings" charset="0"/>
              <a:buChar char="ü"/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Apply triple integrals to find volumes</a:t>
            </a:r>
          </a:p>
        </p:txBody>
      </p:sp>
    </p:spTree>
    <p:extLst>
      <p:ext uri="{BB962C8B-B14F-4D97-AF65-F5344CB8AC3E}">
        <p14:creationId xmlns:p14="http://schemas.microsoft.com/office/powerpoint/2010/main" val="40017059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21891061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655972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3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Applications</a:t>
            </a:r>
          </a:p>
        </p:txBody>
      </p:sp>
      <p:sp>
        <p:nvSpPr>
          <p:cNvPr id="729094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>
                <a:solidFill>
                  <a:srgbClr val="000000"/>
                </a:solidFill>
                <a:latin typeface="Times New Roman" charset="0"/>
              </a:rPr>
              <a:t>Example 1</a:t>
            </a:r>
            <a:r>
              <a:rPr lang="en-GB">
                <a:solidFill>
                  <a:srgbClr val="000000"/>
                </a:solidFill>
                <a:latin typeface="Times New Roman" charset="0"/>
              </a:rPr>
              <a:t>: To find the area bounded by               the </a:t>
            </a:r>
            <a:r>
              <a:rPr lang="en-GB" i="1">
                <a:solidFill>
                  <a:srgbClr val="000000"/>
                </a:solidFill>
                <a:latin typeface="Times New Roman" charset="0"/>
              </a:rPr>
              <a:t>x</a:t>
            </a:r>
            <a:r>
              <a:rPr lang="en-GB">
                <a:solidFill>
                  <a:srgbClr val="000000"/>
                </a:solidFill>
                <a:latin typeface="Times New Roman" charset="0"/>
              </a:rPr>
              <a:t>-axis and the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ordinate at </a:t>
            </a:r>
            <a:r>
              <a:rPr lang="en-GB" i="1">
                <a:solidFill>
                  <a:srgbClr val="000000"/>
                </a:solidFill>
                <a:latin typeface="Times New Roman" charset="0"/>
              </a:rPr>
              <a:t>x</a:t>
            </a:r>
            <a:r>
              <a:rPr lang="en-GB">
                <a:solidFill>
                  <a:srgbClr val="000000"/>
                </a:solidFill>
                <a:latin typeface="Times New Roman" charset="0"/>
              </a:rPr>
              <a:t> = 5. </a:t>
            </a:r>
          </a:p>
        </p:txBody>
      </p:sp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4973638" y="2251075"/>
          <a:ext cx="7032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72808" imgH="571252" progId="Equation.DSMT4">
                  <p:embed/>
                </p:oleObj>
              </mc:Choice>
              <mc:Fallback>
                <p:oleObj name="Equation" r:id="rId3" imgW="672808" imgH="57125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3638" y="2251075"/>
                        <a:ext cx="70326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9"/>
          <p:cNvGraphicFramePr>
            <a:graphicFrameLocks noChangeAspect="1"/>
          </p:cNvGraphicFramePr>
          <p:nvPr/>
        </p:nvGraphicFramePr>
        <p:xfrm>
          <a:off x="1179513" y="3008313"/>
          <a:ext cx="3770312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3606800" imgH="2540000" progId="Equation.DSMT4">
                  <p:embed/>
                </p:oleObj>
              </mc:Choice>
              <mc:Fallback>
                <p:oleObj name="Equation" r:id="rId5" imgW="3606800" imgH="2540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3008313"/>
                        <a:ext cx="3770312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9100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3019425"/>
            <a:ext cx="35623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7787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82" name="Text Box 6"/>
          <p:cNvSpPr txBox="1">
            <a:spLocks noChangeArrowheads="1"/>
          </p:cNvSpPr>
          <p:nvPr/>
        </p:nvSpPr>
        <p:spPr bwMode="auto">
          <a:xfrm>
            <a:off x="1063625" y="2336800"/>
            <a:ext cx="704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latin typeface="Times New Roman" charset="0"/>
              </a:rPr>
              <a:t>Example 2</a:t>
            </a:r>
            <a:r>
              <a:rPr lang="en-GB" dirty="0">
                <a:solidFill>
                  <a:srgbClr val="000000"/>
                </a:solidFill>
                <a:latin typeface="Times New Roman" charset="0"/>
              </a:rPr>
              <a:t>: To find the area enclosed by the curves               and</a:t>
            </a:r>
          </a:p>
        </p:txBody>
      </p:sp>
      <p:graphicFrame>
        <p:nvGraphicFramePr>
          <p:cNvPr id="34818" name="Object 7"/>
          <p:cNvGraphicFramePr>
            <a:graphicFrameLocks noChangeAspect="1"/>
          </p:cNvGraphicFramePr>
          <p:nvPr/>
        </p:nvGraphicFramePr>
        <p:xfrm>
          <a:off x="5907088" y="2354263"/>
          <a:ext cx="757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723586" imgH="317362" progId="Equation.DSMT4">
                  <p:embed/>
                </p:oleObj>
              </mc:Choice>
              <mc:Fallback>
                <p:oleObj name="Equation" r:id="rId3" imgW="723586" imgH="31736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2354263"/>
                        <a:ext cx="75723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8"/>
          <p:cNvGraphicFramePr>
            <a:graphicFrameLocks noChangeAspect="1"/>
          </p:cNvGraphicFramePr>
          <p:nvPr/>
        </p:nvGraphicFramePr>
        <p:xfrm>
          <a:off x="1109663" y="2971800"/>
          <a:ext cx="4156075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975100" imgH="2641600" progId="Equation.DSMT4">
                  <p:embed/>
                </p:oleObj>
              </mc:Choice>
              <mc:Fallback>
                <p:oleObj name="Equation" r:id="rId5" imgW="3975100" imgH="264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2971800"/>
                        <a:ext cx="4156075" cy="264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10"/>
          <p:cNvGraphicFramePr>
            <a:graphicFrameLocks noChangeAspect="1"/>
          </p:cNvGraphicFramePr>
          <p:nvPr/>
        </p:nvGraphicFramePr>
        <p:xfrm>
          <a:off x="7105650" y="2222500"/>
          <a:ext cx="6778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647700" imgH="596900" progId="Equation.DSMT4">
                  <p:embed/>
                </p:oleObj>
              </mc:Choice>
              <mc:Fallback>
                <p:oleObj name="Equation" r:id="rId7" imgW="647700" imgH="596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2222500"/>
                        <a:ext cx="6778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1388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2930525"/>
            <a:ext cx="36861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15544962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6" name="Text Box 6"/>
          <p:cNvSpPr txBox="1">
            <a:spLocks noChangeArrowheads="1"/>
          </p:cNvSpPr>
          <p:nvPr/>
        </p:nvSpPr>
        <p:spPr bwMode="auto">
          <a:xfrm>
            <a:off x="1036638" y="1873250"/>
            <a:ext cx="704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800">
                <a:solidFill>
                  <a:srgbClr val="000000"/>
                </a:solidFill>
              </a:rPr>
              <a:t>Example 3</a:t>
            </a:r>
            <a:r>
              <a:rPr lang="en-GB" altLang="en-US" sz="1800" b="0">
                <a:solidFill>
                  <a:srgbClr val="000000"/>
                </a:solidFill>
              </a:rPr>
              <a:t>: Find the second moment of area of a rectangle 6 cm </a:t>
            </a:r>
            <a:r>
              <a:rPr lang="en-US" altLang="en-US" sz="1800" b="0">
                <a:solidFill>
                  <a:srgbClr val="000000"/>
                </a:solidFill>
                <a:cs typeface="Times New Roman" pitchFamily="18" charset="0"/>
              </a:rPr>
              <a:t>×</a:t>
            </a:r>
            <a:r>
              <a:rPr lang="en-GB" altLang="en-US" sz="1800" b="0">
                <a:solidFill>
                  <a:srgbClr val="000000"/>
                </a:solidFill>
              </a:rPr>
              <a:t> 4 cm about an axis through one corner perpendicular to the plane of the figure.</a:t>
            </a:r>
          </a:p>
        </p:txBody>
      </p:sp>
      <p:graphicFrame>
        <p:nvGraphicFramePr>
          <p:cNvPr id="35842" name="Object 8"/>
          <p:cNvGraphicFramePr>
            <a:graphicFrameLocks noChangeAspect="1"/>
          </p:cNvGraphicFramePr>
          <p:nvPr/>
        </p:nvGraphicFramePr>
        <p:xfrm>
          <a:off x="1387475" y="2970213"/>
          <a:ext cx="2308225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209800" imgH="2616200" progId="Equation.DSMT4">
                  <p:embed/>
                </p:oleObj>
              </mc:Choice>
              <mc:Fallback>
                <p:oleObj name="Equation" r:id="rId3" imgW="2209800" imgH="261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2970213"/>
                        <a:ext cx="2308225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241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2689225"/>
            <a:ext cx="4694238" cy="310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292448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4182839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Summation in two directions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Double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Triple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Applications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Alternative notation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  <a:cs typeface="ＭＳ Ｐゴシック" charset="0"/>
              </a:rPr>
              <a:t>Determination of areas by multiple integrals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000000"/>
                </a:solidFill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4207261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1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4F81BD"/>
                </a:solidFill>
              </a:rPr>
              <a:t>Alternative notation</a:t>
            </a:r>
          </a:p>
        </p:txBody>
      </p:sp>
      <p:sp>
        <p:nvSpPr>
          <p:cNvPr id="731142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Sometimes double integrals are written in a different way. For example, the integral: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could have been written as: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Times New Roman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  <a:latin typeface="Times New Roman" charset="0"/>
              </a:rPr>
              <a:t>Here the working starts from the right-hand side integral.</a:t>
            </a:r>
          </a:p>
        </p:txBody>
      </p:sp>
      <p:graphicFrame>
        <p:nvGraphicFramePr>
          <p:cNvPr id="38915" name="Object 7"/>
          <p:cNvGraphicFramePr>
            <a:graphicFrameLocks noChangeAspect="1"/>
          </p:cNvGraphicFramePr>
          <p:nvPr/>
        </p:nvGraphicFramePr>
        <p:xfrm>
          <a:off x="3651250" y="2986088"/>
          <a:ext cx="18700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790700" imgH="698500" progId="Equation.DSMT4">
                  <p:embed/>
                </p:oleObj>
              </mc:Choice>
              <mc:Fallback>
                <p:oleObj name="Equation" r:id="rId3" imgW="1790700" imgH="698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2986088"/>
                        <a:ext cx="18700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8"/>
          <p:cNvGraphicFramePr>
            <a:graphicFrameLocks noChangeAspect="1"/>
          </p:cNvGraphicFramePr>
          <p:nvPr/>
        </p:nvGraphicFramePr>
        <p:xfrm>
          <a:off x="3657600" y="4232275"/>
          <a:ext cx="18843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803400" imgH="698500" progId="Equation.DSMT4">
                  <p:embed/>
                </p:oleObj>
              </mc:Choice>
              <mc:Fallback>
                <p:oleObj name="Equation" r:id="rId5" imgW="1803400" imgH="698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232275"/>
                        <a:ext cx="18843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7524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On-screen Show (4:3)</PresentationFormat>
  <Paragraphs>110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1_Blank Presentation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2018-11-21T22:06:19Z</dcterms:modified>
</cp:coreProperties>
</file>